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1"/>
  </p:notesMasterIdLst>
  <p:handoutMasterIdLst>
    <p:handoutMasterId r:id="rId22"/>
  </p:handoutMasterIdLst>
  <p:sldIdLst>
    <p:sldId id="1779" r:id="rId7"/>
    <p:sldId id="1792" r:id="rId8"/>
    <p:sldId id="1811" r:id="rId9"/>
    <p:sldId id="1812" r:id="rId10"/>
    <p:sldId id="1795" r:id="rId11"/>
    <p:sldId id="1813" r:id="rId12"/>
    <p:sldId id="1817" r:id="rId13"/>
    <p:sldId id="1815" r:id="rId14"/>
    <p:sldId id="1818" r:id="rId15"/>
    <p:sldId id="1809" r:id="rId16"/>
    <p:sldId id="1814" r:id="rId17"/>
    <p:sldId id="1816" r:id="rId18"/>
    <p:sldId id="1718" r:id="rId19"/>
    <p:sldId id="680" r:id="rId20"/>
  </p:sldIdLst>
  <p:sldSz cx="12196763" cy="6858000"/>
  <p:notesSz cx="6805613" cy="9939338"/>
  <p:custDataLst>
    <p:tags r:id="rId2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0" autoAdjust="0"/>
    <p:restoredTop sz="96223" autoAdjust="0"/>
  </p:normalViewPr>
  <p:slideViewPr>
    <p:cSldViewPr showGuides="1">
      <p:cViewPr varScale="1">
        <p:scale>
          <a:sx n="117" d="100"/>
          <a:sy n="117" d="100"/>
        </p:scale>
        <p:origin x="52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2023/1/20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20433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8729745"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系列模型转换与优化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模型转换</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B07AB-8AC0-2C42-9CD8-3B19C2CD10B1}"/>
              </a:ext>
            </a:extLst>
          </p:cNvPr>
          <p:cNvSpPr>
            <a:spLocks noGrp="1"/>
          </p:cNvSpPr>
          <p:nvPr>
            <p:ph type="title"/>
          </p:nvPr>
        </p:nvSpPr>
        <p:spPr/>
        <p:txBody>
          <a:bodyPr/>
          <a:lstStyle/>
          <a:p>
            <a:r>
              <a:rPr lang="zh-CN" altLang="en-US" dirty="0"/>
              <a:t>开发推理程序</a:t>
            </a:r>
          </a:p>
        </p:txBody>
      </p:sp>
      <p:pic>
        <p:nvPicPr>
          <p:cNvPr id="3" name="图片 2">
            <a:extLst>
              <a:ext uri="{FF2B5EF4-FFF2-40B4-BE49-F238E27FC236}">
                <a16:creationId xmlns:a16="http://schemas.microsoft.com/office/drawing/2014/main" id="{54791655-4558-A948-9401-7E2ABB0D8881}"/>
              </a:ext>
            </a:extLst>
          </p:cNvPr>
          <p:cNvPicPr>
            <a:picLocks noChangeAspect="1"/>
          </p:cNvPicPr>
          <p:nvPr/>
        </p:nvPicPr>
        <p:blipFill>
          <a:blip r:embed="rId2"/>
          <a:stretch>
            <a:fillRect/>
          </a:stretch>
        </p:blipFill>
        <p:spPr>
          <a:xfrm>
            <a:off x="1561877" y="1484784"/>
            <a:ext cx="8496944" cy="4388532"/>
          </a:xfrm>
          <a:prstGeom prst="rect">
            <a:avLst/>
          </a:prstGeom>
        </p:spPr>
      </p:pic>
    </p:spTree>
    <p:extLst>
      <p:ext uri="{BB962C8B-B14F-4D97-AF65-F5344CB8AC3E}">
        <p14:creationId xmlns:p14="http://schemas.microsoft.com/office/powerpoint/2010/main" val="14874737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文件格式</a:t>
            </a:r>
            <a:endParaRPr kumimoji="1" lang="zh-CN" altLang="en-US" sz="9600" b="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7158529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en-US" altLang="zh-CN" sz="9600"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ONNX</a:t>
            </a:r>
            <a:endParaRPr kumimoji="1" lang="zh-CN" altLang="en-US" sz="9600" b="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7137305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sz="half" idx="1"/>
          </p:nvPr>
        </p:nvSpPr>
        <p:spPr/>
        <p:txBody>
          <a:bodyPr/>
          <a:lstStyle/>
          <a:p>
            <a:pPr marL="404813" indent="-395288">
              <a:buFont typeface="+mj-lt"/>
              <a:buAutoNum type="arabicPeriod"/>
            </a:pPr>
            <a:endParaRPr lang="en-US" sz="1200" dirty="0"/>
          </a:p>
        </p:txBody>
      </p:sp>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738320" cy="4739402"/>
          </a:xfrm>
          <a:prstGeom prst="rect">
            <a:avLst/>
          </a:prstGeom>
          <a:noFill/>
        </p:spPr>
        <p:txBody>
          <a:bodyPr numCol="2"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推理系统的工作流程</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推理系统生命周期管理</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NAS</a:t>
            </a:r>
            <a:r>
              <a:rPr lang="zh-CN" altLang="en-US" sz="2000" dirty="0">
                <a:solidFill>
                  <a:srgbClr val="374154"/>
                </a:solidFill>
                <a:latin typeface="Gill Sans MT" panose="020B0502020104020203" pitchFamily="34" charset="0"/>
              </a:rPr>
              <a:t>神经网络搜索</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模型剪枝</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知识蒸馏</a:t>
            </a:r>
            <a:endParaRPr lang="en-US" altLang="zh-CN" sz="2000" dirty="0">
              <a:solidFill>
                <a:srgbClr val="374154"/>
              </a:solidFill>
              <a:latin typeface="Gill Sans MT" panose="020B0502020104020203" pitchFamily="34" charset="0"/>
            </a:endParaRPr>
          </a:p>
          <a:p>
            <a:pPr marL="457200" indent="-457200">
              <a:lnSpc>
                <a:spcPct val="130000"/>
              </a:lnSpc>
              <a:buFont typeface="+mj-lt"/>
              <a:buAutoNum type="arabicPeriod" startAt="3"/>
            </a:pPr>
            <a:r>
              <a:rPr lang="zh-CN" altLang="en-US" sz="2400" b="1" dirty="0">
                <a:solidFill>
                  <a:srgbClr val="374154"/>
                </a:solidFill>
                <a:latin typeface="Gill Sans MT" panose="020B0502020104020203" pitchFamily="34" charset="0"/>
              </a:rPr>
              <a:t>模型转换与优化</a:t>
            </a:r>
            <a:endParaRPr lang="en-US" altLang="zh-CN" sz="2400" b="1"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模型格式转换</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模型离线优化（算子融合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marL="457200" lvl="1" indent="-457200">
              <a:lnSpc>
                <a:spcPct val="130000"/>
              </a:lnSpc>
              <a:buFont typeface="+mj-lt"/>
              <a:buAutoNum type="arabicPeriod" startAt="5"/>
            </a:pPr>
            <a:r>
              <a:rPr lang="zh-CN" altLang="en-US" sz="2400" b="1" dirty="0">
                <a:solidFill>
                  <a:srgbClr val="374154"/>
                </a:solidFill>
                <a:latin typeface="Gill Sans MT" panose="020B0502020104020203" pitchFamily="34" charset="0"/>
              </a:rPr>
              <a:t>在线优化与</a:t>
            </a:r>
            <a:r>
              <a:rPr lang="en-US" altLang="zh-CN" sz="2400" b="1" dirty="0">
                <a:solidFill>
                  <a:srgbClr val="374154"/>
                </a:solidFill>
                <a:latin typeface="Gill Sans MT" panose="020B0502020104020203" pitchFamily="34" charset="0"/>
              </a:rPr>
              <a:t>Runtime</a:t>
            </a:r>
            <a:endParaRPr lang="en-US" altLang="zh-CN" sz="2000" dirty="0">
              <a:solidFill>
                <a:srgbClr val="374154"/>
              </a:solidFill>
              <a:latin typeface="Gill Sans MT" panose="020B0502020104020203" pitchFamily="34" charset="0"/>
            </a:endParaRPr>
          </a:p>
          <a:p>
            <a:pPr lvl="1">
              <a:lnSpc>
                <a:spcPct val="130000"/>
              </a:lnSpc>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p>
          <a:p>
            <a:pPr lvl="1">
              <a:lnSpc>
                <a:spcPct val="130000"/>
              </a:lnSpc>
              <a:buFont typeface="Arial" panose="020B0604020202020204" pitchFamily="34" charset="0"/>
              <a:buChar char="•"/>
            </a:pP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6192831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10594304" cy="4739402"/>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lvl="1" indent="-457200">
              <a:buFont typeface="+mj-lt"/>
              <a:buAutoNum type="arabicPeriod"/>
            </a:pPr>
            <a:r>
              <a:rPr lang="zh-CN" altLang="en-US" sz="2400" b="1" dirty="0">
                <a:solidFill>
                  <a:srgbClr val="374154"/>
                </a:solidFill>
                <a:latin typeface="Gill Sans MT" panose="020B0502020104020203" pitchFamily="34" charset="0"/>
              </a:rPr>
              <a:t>模型格式转换</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Challenges and objectives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挑战与目标</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protobuffer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flatbuffer</a:t>
            </a:r>
            <a:r>
              <a:rPr lang="zh-CN" altLang="en-US" sz="2000" dirty="0">
                <a:solidFill>
                  <a:srgbClr val="374154"/>
                </a:solidFill>
                <a:latin typeface="Gill Sans MT" panose="020B0502020104020203" pitchFamily="34" charset="0"/>
              </a:rPr>
              <a:t> 文件格式</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Principle and architecture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转换模块原理与架构 </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ONNX Introduction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ONNX</a:t>
            </a:r>
            <a:r>
              <a:rPr lang="zh-CN" altLang="en-US" sz="2000" dirty="0">
                <a:solidFill>
                  <a:srgbClr val="374154"/>
                </a:solidFill>
                <a:latin typeface="Gill Sans MT" panose="020B0502020104020203" pitchFamily="34" charset="0"/>
              </a:rPr>
              <a:t> 转换介绍</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1263517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C7523B-709E-5F45-AD32-28D74F8A6B31}"/>
              </a:ext>
            </a:extLst>
          </p:cNvPr>
          <p:cNvSpPr>
            <a:spLocks noGrp="1"/>
          </p:cNvSpPr>
          <p:nvPr>
            <p:ph type="title"/>
          </p:nvPr>
        </p:nvSpPr>
        <p:spPr/>
        <p:txBody>
          <a:bodyPr/>
          <a:lstStyle/>
          <a:p>
            <a:r>
              <a:rPr lang="zh-CN" altLang="en-US" dirty="0"/>
              <a:t>推理引擎架构</a:t>
            </a:r>
          </a:p>
        </p:txBody>
      </p:sp>
      <p:pic>
        <p:nvPicPr>
          <p:cNvPr id="3" name="图片 2">
            <a:extLst>
              <a:ext uri="{FF2B5EF4-FFF2-40B4-BE49-F238E27FC236}">
                <a16:creationId xmlns:a16="http://schemas.microsoft.com/office/drawing/2014/main" id="{2469B020-84D1-6043-B0F6-B28693D545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16499" y="1124744"/>
            <a:ext cx="5961801" cy="5053686"/>
          </a:xfrm>
          <a:prstGeom prst="rect">
            <a:avLst/>
          </a:prstGeom>
        </p:spPr>
      </p:pic>
      <p:sp>
        <p:nvSpPr>
          <p:cNvPr id="7" name="矩形 6">
            <a:extLst>
              <a:ext uri="{FF2B5EF4-FFF2-40B4-BE49-F238E27FC236}">
                <a16:creationId xmlns:a16="http://schemas.microsoft.com/office/drawing/2014/main" id="{9702D777-5A22-9943-8A81-CFC7D920B5C0}"/>
              </a:ext>
            </a:extLst>
          </p:cNvPr>
          <p:cNvSpPr/>
          <p:nvPr/>
        </p:nvSpPr>
        <p:spPr bwMode="auto">
          <a:xfrm>
            <a:off x="3444491" y="1484784"/>
            <a:ext cx="2808312" cy="792088"/>
          </a:xfrm>
          <a:prstGeom prst="rect">
            <a:avLst/>
          </a:prstGeom>
          <a:noFill/>
          <a:ln w="3810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18016661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挑战与目标</a:t>
            </a:r>
            <a:endParaRPr kumimoji="1" lang="zh-CN" altLang="en-US" sz="9600" b="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09610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EE43E42-0F5F-8144-A3DF-E8EDD0648BA6}"/>
              </a:ext>
            </a:extLst>
          </p:cNvPr>
          <p:cNvSpPr>
            <a:spLocks noGrp="1"/>
          </p:cNvSpPr>
          <p:nvPr>
            <p:ph type="title"/>
          </p:nvPr>
        </p:nvSpPr>
        <p:spPr/>
        <p:txBody>
          <a:bodyPr/>
          <a:lstStyle/>
          <a:p>
            <a:r>
              <a:rPr lang="en-US" altLang="zh-CN" dirty="0"/>
              <a:t>Challenge</a:t>
            </a:r>
            <a:endParaRPr lang="zh-CN" altLang="en-US" dirty="0"/>
          </a:p>
        </p:txBody>
      </p:sp>
      <p:sp>
        <p:nvSpPr>
          <p:cNvPr id="6" name="内容占位符 5">
            <a:extLst>
              <a:ext uri="{FF2B5EF4-FFF2-40B4-BE49-F238E27FC236}">
                <a16:creationId xmlns:a16="http://schemas.microsoft.com/office/drawing/2014/main" id="{B9AA1024-FF61-AD4A-87F4-5C067193FEE8}"/>
              </a:ext>
            </a:extLst>
          </p:cNvPr>
          <p:cNvSpPr>
            <a:spLocks noGrp="1"/>
          </p:cNvSpPr>
          <p:nvPr>
            <p:ph sz="half" idx="1"/>
          </p:nvPr>
        </p:nvSpPr>
        <p:spPr/>
        <p:txBody>
          <a:bodyPr/>
          <a:lstStyle/>
          <a:p>
            <a:pPr marL="457200" indent="-457200">
              <a:buFont typeface="+mj-lt"/>
              <a:buAutoNum type="arabicPeriod"/>
            </a:pPr>
            <a:r>
              <a:rPr lang="en-US" altLang="zh-CN" dirty="0">
                <a:latin typeface="Gill Sans MT" panose="020B0502020104020203" pitchFamily="34" charset="0"/>
              </a:rPr>
              <a:t>AI </a:t>
            </a:r>
            <a:r>
              <a:rPr lang="zh-CN" altLang="en-US" dirty="0">
                <a:latin typeface="Gill Sans MT" panose="020B0502020104020203" pitchFamily="34" charset="0"/>
              </a:rPr>
              <a:t>模型本身包含众多算子，推理引擎需要用有限算子实现不同框架 </a:t>
            </a:r>
            <a:r>
              <a:rPr lang="en-US" altLang="zh-CN" dirty="0">
                <a:latin typeface="Gill Sans MT" panose="020B0502020104020203" pitchFamily="34" charset="0"/>
              </a:rPr>
              <a:t>AI </a:t>
            </a:r>
            <a:r>
              <a:rPr lang="zh-CN" altLang="en-US" dirty="0">
                <a:latin typeface="Gill Sans MT" panose="020B0502020104020203" pitchFamily="34" charset="0"/>
              </a:rPr>
              <a:t>模型所需要的算子。</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支持 </a:t>
            </a:r>
            <a:r>
              <a:rPr lang="en-US" altLang="zh-CN" dirty="0">
                <a:latin typeface="Gill Sans MT" panose="020B0502020104020203" pitchFamily="34" charset="0"/>
              </a:rPr>
              <a:t>Tensorflow</a:t>
            </a:r>
            <a:r>
              <a:rPr lang="zh-CN" altLang="en-US" dirty="0">
                <a:latin typeface="Gill Sans MT" panose="020B0502020104020203" pitchFamily="34" charset="0"/>
              </a:rPr>
              <a:t>、</a:t>
            </a:r>
            <a:r>
              <a:rPr lang="en-US" altLang="zh-CN" dirty="0">
                <a:latin typeface="Gill Sans MT" panose="020B0502020104020203" pitchFamily="34" charset="0"/>
              </a:rPr>
              <a:t>PyTorch</a:t>
            </a:r>
            <a:r>
              <a:rPr lang="zh-CN" altLang="en-US" dirty="0">
                <a:latin typeface="Gill Sans MT" panose="020B0502020104020203" pitchFamily="34" charset="0"/>
              </a:rPr>
              <a:t>、</a:t>
            </a:r>
            <a:r>
              <a:rPr lang="en-US" altLang="zh-CN" dirty="0">
                <a:latin typeface="Gill Sans MT" panose="020B0502020104020203" pitchFamily="34" charset="0"/>
              </a:rPr>
              <a:t>MindSpore</a:t>
            </a:r>
            <a:r>
              <a:rPr lang="zh-CN" altLang="en-US" dirty="0">
                <a:latin typeface="Gill Sans MT" panose="020B0502020104020203" pitchFamily="34" charset="0"/>
              </a:rPr>
              <a:t>、</a:t>
            </a:r>
            <a:r>
              <a:rPr lang="en-US" altLang="zh-CN" dirty="0">
                <a:latin typeface="Gill Sans MT" panose="020B0502020104020203" pitchFamily="34" charset="0"/>
              </a:rPr>
              <a:t>ONNX </a:t>
            </a:r>
            <a:r>
              <a:rPr lang="zh-CN" altLang="en-US" dirty="0">
                <a:latin typeface="Gill Sans MT" panose="020B0502020104020203" pitchFamily="34" charset="0"/>
              </a:rPr>
              <a:t>等主流模型文件格式。</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支持 </a:t>
            </a:r>
            <a:r>
              <a:rPr lang="en-US" altLang="zh-CN" dirty="0">
                <a:latin typeface="Gill Sans MT" panose="020B0502020104020203" pitchFamily="34" charset="0"/>
              </a:rPr>
              <a:t>CNN / RNN / GAN / Transformer </a:t>
            </a:r>
            <a:r>
              <a:rPr lang="zh-CN" altLang="en-US" dirty="0">
                <a:latin typeface="Gill Sans MT" panose="020B0502020104020203" pitchFamily="34" charset="0"/>
              </a:rPr>
              <a:t>等主流网络结构。</a:t>
            </a:r>
          </a:p>
          <a:p>
            <a:pPr marL="457200" indent="-457200">
              <a:lnSpc>
                <a:spcPct val="150000"/>
              </a:lnSpc>
              <a:buFont typeface="+mj-lt"/>
              <a:buAutoNum type="arabicPeriod"/>
            </a:pPr>
            <a:r>
              <a:rPr lang="zh-CN" altLang="en-US" dirty="0">
                <a:latin typeface="Gill Sans MT" panose="020B0502020104020203" pitchFamily="34" charset="0"/>
              </a:rPr>
              <a:t>支持多输入多输出，任意维度输入输出，支持动态输入，支持带控制流的模型。</a:t>
            </a:r>
            <a:endParaRPr lang="en-US" altLang="zh-CN" dirty="0">
              <a:latin typeface="Gill Sans MT" panose="020B0502020104020203" pitchFamily="34" charset="0"/>
            </a:endParaRPr>
          </a:p>
          <a:p>
            <a:pPr marL="457200" indent="-457200">
              <a:lnSpc>
                <a:spcPct val="150000"/>
              </a:lnSpc>
              <a:buFont typeface="+mj-lt"/>
              <a:buAutoNum type="arabicPeriod"/>
            </a:pPr>
            <a:endParaRPr lang="en-US" altLang="zh-CN" dirty="0">
              <a:latin typeface="Gill Sans MT" panose="020B0502020104020203" pitchFamily="34" charset="0"/>
            </a:endParaRPr>
          </a:p>
          <a:p>
            <a:r>
              <a:rPr lang="zh-CN" altLang="en-US" dirty="0"/>
              <a:t>训练框架随版本变迁会有不同的导出格式</a:t>
            </a:r>
          </a:p>
          <a:p>
            <a:r>
              <a:rPr lang="zh-CN" altLang="en-US" dirty="0"/>
              <a:t>训练框架随版本变迁有大量的算子新增与修改</a:t>
            </a:r>
          </a:p>
          <a:p>
            <a:r>
              <a:rPr lang="zh-CN" altLang="en-US" dirty="0"/>
              <a:t>不同训练框架的算子重合度高，但不完全一样</a:t>
            </a:r>
          </a:p>
          <a:p>
            <a:pPr marL="457200" indent="-457200">
              <a:lnSpc>
                <a:spcPct val="150000"/>
              </a:lnSpc>
              <a:buFont typeface="+mj-lt"/>
              <a:buAutoNum type="arabicPeriod"/>
            </a:pPr>
            <a:endParaRPr lang="zh-CN" altLang="en-US" dirty="0">
              <a:latin typeface="Gill Sans MT" panose="020B0502020104020203" pitchFamily="34" charset="0"/>
            </a:endParaRPr>
          </a:p>
          <a:p>
            <a:pPr marL="457200" indent="-457200">
              <a:buFont typeface="+mj-lt"/>
              <a:buAutoNum type="arabicPeriod"/>
            </a:pPr>
            <a:endParaRPr lang="zh-CN" altLang="en-US" dirty="0"/>
          </a:p>
        </p:txBody>
      </p:sp>
    </p:spTree>
    <p:extLst>
      <p:ext uri="{BB962C8B-B14F-4D97-AF65-F5344CB8AC3E}">
        <p14:creationId xmlns:p14="http://schemas.microsoft.com/office/powerpoint/2010/main" val="20812389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52D5621-5F6F-9748-9A98-4D347719FE5D}"/>
              </a:ext>
            </a:extLst>
          </p:cNvPr>
          <p:cNvSpPr>
            <a:spLocks noGrp="1"/>
          </p:cNvSpPr>
          <p:nvPr>
            <p:ph type="title"/>
          </p:nvPr>
        </p:nvSpPr>
        <p:spPr/>
        <p:txBody>
          <a:bodyPr/>
          <a:lstStyle/>
          <a:p>
            <a:endParaRPr lang="zh-CN" altLang="en-US"/>
          </a:p>
        </p:txBody>
      </p:sp>
      <p:sp>
        <p:nvSpPr>
          <p:cNvPr id="6" name="内容占位符 5">
            <a:extLst>
              <a:ext uri="{FF2B5EF4-FFF2-40B4-BE49-F238E27FC236}">
                <a16:creationId xmlns:a16="http://schemas.microsoft.com/office/drawing/2014/main" id="{30E4AE85-4671-E448-8E93-D3D100A90665}"/>
              </a:ext>
            </a:extLst>
          </p:cNvPr>
          <p:cNvSpPr>
            <a:spLocks noGrp="1"/>
          </p:cNvSpPr>
          <p:nvPr>
            <p:ph sz="half" idx="1"/>
          </p:nvPr>
        </p:nvSpPr>
        <p:spPr/>
        <p:txBody>
          <a:bodyPr/>
          <a:lstStyle/>
          <a:p>
            <a:r>
              <a:rPr lang="zh-CN" altLang="en-US" b="1" dirty="0"/>
              <a:t>将使用不同训练框架训练出来的模型相互联系起来，用户可以进行快速的转换，节省了大量的人力和物力花销</a:t>
            </a:r>
            <a:r>
              <a:rPr lang="zh-CN" altLang="en-US" dirty="0"/>
              <a:t>。</a:t>
            </a:r>
            <a:br>
              <a:rPr lang="zh-CN" altLang="en-US" dirty="0"/>
            </a:br>
            <a:endParaRPr lang="zh-CN" altLang="en-US" dirty="0"/>
          </a:p>
        </p:txBody>
      </p:sp>
      <p:graphicFrame>
        <p:nvGraphicFramePr>
          <p:cNvPr id="7" name="表格 6">
            <a:extLst>
              <a:ext uri="{FF2B5EF4-FFF2-40B4-BE49-F238E27FC236}">
                <a16:creationId xmlns:a16="http://schemas.microsoft.com/office/drawing/2014/main" id="{5CF235BB-5D78-694C-B545-F7D6F1E3C7CE}"/>
              </a:ext>
            </a:extLst>
          </p:cNvPr>
          <p:cNvGraphicFramePr>
            <a:graphicFrameLocks noGrp="1"/>
          </p:cNvGraphicFramePr>
          <p:nvPr/>
        </p:nvGraphicFramePr>
        <p:xfrm>
          <a:off x="3187464" y="1812386"/>
          <a:ext cx="5821835" cy="4377816"/>
        </p:xfrm>
        <a:graphic>
          <a:graphicData uri="http://schemas.openxmlformats.org/drawingml/2006/table">
            <a:tbl>
              <a:tblPr/>
              <a:tblGrid>
                <a:gridCol w="1164367">
                  <a:extLst>
                    <a:ext uri="{9D8B030D-6E8A-4147-A177-3AD203B41FA5}">
                      <a16:colId xmlns:a16="http://schemas.microsoft.com/office/drawing/2014/main" val="151390938"/>
                    </a:ext>
                  </a:extLst>
                </a:gridCol>
                <a:gridCol w="1164367">
                  <a:extLst>
                    <a:ext uri="{9D8B030D-6E8A-4147-A177-3AD203B41FA5}">
                      <a16:colId xmlns:a16="http://schemas.microsoft.com/office/drawing/2014/main" val="3496098773"/>
                    </a:ext>
                  </a:extLst>
                </a:gridCol>
                <a:gridCol w="1164367">
                  <a:extLst>
                    <a:ext uri="{9D8B030D-6E8A-4147-A177-3AD203B41FA5}">
                      <a16:colId xmlns:a16="http://schemas.microsoft.com/office/drawing/2014/main" val="4044020065"/>
                    </a:ext>
                  </a:extLst>
                </a:gridCol>
                <a:gridCol w="1164367">
                  <a:extLst>
                    <a:ext uri="{9D8B030D-6E8A-4147-A177-3AD203B41FA5}">
                      <a16:colId xmlns:a16="http://schemas.microsoft.com/office/drawing/2014/main" val="3051120761"/>
                    </a:ext>
                  </a:extLst>
                </a:gridCol>
                <a:gridCol w="1164367">
                  <a:extLst>
                    <a:ext uri="{9D8B030D-6E8A-4147-A177-3AD203B41FA5}">
                      <a16:colId xmlns:a16="http://schemas.microsoft.com/office/drawing/2014/main" val="4212062870"/>
                    </a:ext>
                  </a:extLst>
                </a:gridCol>
              </a:tblGrid>
              <a:tr h="357533">
                <a:tc>
                  <a:txBody>
                    <a:bodyPr/>
                    <a:lstStyle/>
                    <a:p>
                      <a:pPr algn="l"/>
                      <a:endParaRPr lang="zh-CN" altLang="en-US" sz="1500" b="0">
                        <a:solidFill>
                          <a:srgbClr val="4F4F4F"/>
                        </a:solidFill>
                        <a:effectLst/>
                      </a:endParaRP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endParaRPr lang="zh-CN" altLang="en-US" sz="1500"/>
                    </a:p>
                  </a:txBody>
                  <a:tcPr marL="78495" marR="78495" marT="39247" marB="39247">
                    <a:lnL w="9525" cap="flat" cmpd="sng" algn="ctr">
                      <a:solidFill>
                        <a:srgbClr val="DDDDDD"/>
                      </a:solidFill>
                      <a:prstDash val="solid"/>
                      <a:round/>
                      <a:headEnd type="none" w="med" len="med"/>
                      <a:tailEnd type="none" w="med" len="med"/>
                    </a:lnL>
                    <a:lnB w="9525" cap="flat" cmpd="sng" algn="ctr">
                      <a:solidFill>
                        <a:srgbClr val="DDDDDD"/>
                      </a:solidFill>
                      <a:prstDash val="solid"/>
                      <a:round/>
                      <a:headEnd type="none" w="med" len="med"/>
                      <a:tailEnd type="none" w="med" len="med"/>
                    </a:lnB>
                  </a:tcPr>
                </a:tc>
                <a:tc>
                  <a:txBody>
                    <a:bodyPr/>
                    <a:lstStyle/>
                    <a:p>
                      <a:endParaRPr lang="zh-CN" altLang="en-US" sz="1500"/>
                    </a:p>
                  </a:txBody>
                  <a:tcPr marL="78495" marR="78495" marT="39247" marB="39247">
                    <a:lnB w="9525" cap="flat" cmpd="sng" algn="ctr">
                      <a:solidFill>
                        <a:srgbClr val="DDDDDD"/>
                      </a:solidFill>
                      <a:prstDash val="solid"/>
                      <a:round/>
                      <a:headEnd type="none" w="med" len="med"/>
                      <a:tailEnd type="none" w="med" len="med"/>
                    </a:lnB>
                  </a:tcPr>
                </a:tc>
                <a:tc>
                  <a:txBody>
                    <a:bodyPr/>
                    <a:lstStyle/>
                    <a:p>
                      <a:endParaRPr lang="zh-CN" altLang="en-US" sz="1500"/>
                    </a:p>
                  </a:txBody>
                  <a:tcPr marL="78495" marR="78495" marT="39247" marB="39247">
                    <a:lnB w="9525" cap="flat" cmpd="sng" algn="ctr">
                      <a:solidFill>
                        <a:srgbClr val="DDDDDD"/>
                      </a:solidFill>
                      <a:prstDash val="solid"/>
                      <a:round/>
                      <a:headEnd type="none" w="med" len="med"/>
                      <a:tailEnd type="none" w="med" len="med"/>
                    </a:lnB>
                  </a:tcPr>
                </a:tc>
                <a:tc>
                  <a:txBody>
                    <a:bodyPr/>
                    <a:lstStyle/>
                    <a:p>
                      <a:endParaRPr lang="zh-CN" altLang="en-US" sz="1500"/>
                    </a:p>
                  </a:txBody>
                  <a:tcPr marL="78495" marR="78495" marT="39247" marB="39247">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575874045"/>
                  </a:ext>
                </a:extLst>
              </a:tr>
              <a:tr h="584241">
                <a:tc>
                  <a:txBody>
                    <a:bodyPr/>
                    <a:lstStyle/>
                    <a:p>
                      <a:pPr algn="l"/>
                      <a:r>
                        <a:rPr lang="zh-CN" altLang="en-US" sz="1500" b="1">
                          <a:solidFill>
                            <a:srgbClr val="4F4F4F"/>
                          </a:solidFill>
                          <a:effectLst/>
                        </a:rPr>
                        <a:t>框架</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500" b="1">
                          <a:solidFill>
                            <a:srgbClr val="4F4F4F"/>
                          </a:solidFill>
                          <a:effectLst/>
                        </a:rPr>
                        <a:t>导出方式</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500" b="1">
                          <a:solidFill>
                            <a:srgbClr val="4F4F4F"/>
                          </a:solidFill>
                          <a:effectLst/>
                        </a:rPr>
                        <a:t>导出成功率</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500" b="1">
                          <a:solidFill>
                            <a:srgbClr val="4F4F4F"/>
                          </a:solidFill>
                          <a:effectLst/>
                        </a:rPr>
                        <a:t>算子数（不完全统计）</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a:r>
                        <a:rPr lang="zh-CN" altLang="en-US" sz="1500" b="1">
                          <a:solidFill>
                            <a:srgbClr val="4F4F4F"/>
                          </a:solidFill>
                          <a:effectLst/>
                        </a:rPr>
                        <a:t>冗余度</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528803889"/>
                  </a:ext>
                </a:extLst>
              </a:tr>
              <a:tr h="357533">
                <a:tc>
                  <a:txBody>
                    <a:bodyPr/>
                    <a:lstStyle/>
                    <a:p>
                      <a:pPr algn="l"/>
                      <a:r>
                        <a:rPr lang="en-US" sz="1500" b="0">
                          <a:solidFill>
                            <a:srgbClr val="4F4F4F"/>
                          </a:solidFill>
                          <a:effectLst/>
                        </a:rPr>
                        <a:t>Caffe</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500" b="0">
                          <a:solidFill>
                            <a:srgbClr val="4F4F4F"/>
                          </a:solidFill>
                          <a:effectLst/>
                        </a:rPr>
                        <a:t>Caffe</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500" b="0">
                          <a:solidFill>
                            <a:srgbClr val="4F4F4F"/>
                          </a:solidFill>
                          <a:effectLst/>
                        </a:rPr>
                        <a:t>高</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500" b="0">
                          <a:solidFill>
                            <a:srgbClr val="4F4F4F"/>
                          </a:solidFill>
                          <a:effectLst/>
                        </a:rPr>
                        <a:t>52</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500" b="0">
                          <a:solidFill>
                            <a:srgbClr val="4F4F4F"/>
                          </a:solidFill>
                          <a:effectLst/>
                        </a:rPr>
                        <a:t>低</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5059164"/>
                  </a:ext>
                </a:extLst>
              </a:tr>
              <a:tr h="357533">
                <a:tc>
                  <a:txBody>
                    <a:bodyPr/>
                    <a:lstStyle/>
                    <a:p>
                      <a:pPr algn="l"/>
                      <a:r>
                        <a:rPr lang="en-US" sz="1500" b="0">
                          <a:solidFill>
                            <a:srgbClr val="4F4F4F"/>
                          </a:solidFill>
                          <a:effectLst/>
                        </a:rPr>
                        <a:t>Tensorflow</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sz="1500" b="0" dirty="0">
                          <a:solidFill>
                            <a:srgbClr val="4F4F4F"/>
                          </a:solidFill>
                          <a:effectLst/>
                        </a:rPr>
                        <a:t>Pb - 1.x</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500" b="0">
                          <a:solidFill>
                            <a:srgbClr val="4F4F4F"/>
                          </a:solidFill>
                          <a:effectLst/>
                        </a:rPr>
                        <a:t>高</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500" b="0">
                          <a:solidFill>
                            <a:srgbClr val="4F4F4F"/>
                          </a:solidFill>
                          <a:effectLst/>
                        </a:rPr>
                        <a:t>1566</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500" b="0">
                          <a:solidFill>
                            <a:srgbClr val="4F4F4F"/>
                          </a:solidFill>
                          <a:effectLst/>
                        </a:rPr>
                        <a:t>高</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56949960"/>
                  </a:ext>
                </a:extLst>
              </a:tr>
              <a:tr h="584241">
                <a:tc>
                  <a:txBody>
                    <a:bodyPr/>
                    <a:lstStyle/>
                    <a:p>
                      <a:pPr algn="l"/>
                      <a:br>
                        <a:rPr lang="zh-CN" altLang="en-US" sz="1500" b="0" dirty="0">
                          <a:solidFill>
                            <a:srgbClr val="4F4F4F"/>
                          </a:solidFill>
                          <a:effectLst/>
                        </a:rPr>
                      </a:br>
                      <a:endParaRPr lang="zh-CN" altLang="en-US" sz="1500" b="0" dirty="0">
                        <a:solidFill>
                          <a:srgbClr val="4F4F4F"/>
                        </a:solidFill>
                        <a:effectLst/>
                      </a:endParaRP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500" b="0">
                          <a:solidFill>
                            <a:srgbClr val="4F4F4F"/>
                          </a:solidFill>
                          <a:effectLst/>
                        </a:rPr>
                        <a:t>Tflite</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500" b="0">
                          <a:solidFill>
                            <a:srgbClr val="4F4F4F"/>
                          </a:solidFill>
                          <a:effectLst/>
                        </a:rPr>
                        <a:t>中</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500" b="0">
                          <a:solidFill>
                            <a:srgbClr val="4F4F4F"/>
                          </a:solidFill>
                          <a:effectLst/>
                        </a:rPr>
                        <a:t>141</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500" b="0">
                          <a:solidFill>
                            <a:srgbClr val="4F4F4F"/>
                          </a:solidFill>
                          <a:effectLst/>
                        </a:rPr>
                        <a:t>低</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19525947"/>
                  </a:ext>
                </a:extLst>
              </a:tr>
              <a:tr h="584241">
                <a:tc>
                  <a:txBody>
                    <a:bodyPr/>
                    <a:lstStyle/>
                    <a:p>
                      <a:pPr algn="l"/>
                      <a:br>
                        <a:rPr lang="zh-CN" altLang="en-US" sz="1500" b="0">
                          <a:solidFill>
                            <a:srgbClr val="4F4F4F"/>
                          </a:solidFill>
                          <a:effectLst/>
                        </a:rPr>
                      </a:br>
                      <a:endParaRPr lang="zh-CN" altLang="en-US" sz="1500" b="0">
                        <a:solidFill>
                          <a:srgbClr val="4F4F4F"/>
                        </a:solidFill>
                        <a:effectLst/>
                      </a:endParaRP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sz="1500" b="0">
                          <a:solidFill>
                            <a:srgbClr val="4F4F4F"/>
                          </a:solidFill>
                          <a:effectLst/>
                        </a:rPr>
                        <a:t>MLIR</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500" b="0">
                          <a:solidFill>
                            <a:srgbClr val="4F4F4F"/>
                          </a:solidFill>
                          <a:effectLst/>
                        </a:rPr>
                        <a:t>中</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br>
                        <a:rPr lang="zh-CN" altLang="en-US" sz="1500" b="0">
                          <a:solidFill>
                            <a:srgbClr val="4F4F4F"/>
                          </a:solidFill>
                          <a:effectLst/>
                        </a:rPr>
                      </a:br>
                      <a:endParaRPr lang="zh-CN" altLang="en-US" sz="1500" b="0">
                        <a:solidFill>
                          <a:srgbClr val="4F4F4F"/>
                        </a:solidFill>
                        <a:effectLst/>
                      </a:endParaRP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br>
                        <a:rPr lang="zh-CN" altLang="en-US" sz="1500" b="0">
                          <a:solidFill>
                            <a:srgbClr val="4F4F4F"/>
                          </a:solidFill>
                          <a:effectLst/>
                        </a:rPr>
                      </a:br>
                      <a:endParaRPr lang="zh-CN" altLang="en-US" sz="1500" b="0">
                        <a:solidFill>
                          <a:srgbClr val="4F4F4F"/>
                        </a:solidFill>
                        <a:effectLst/>
                      </a:endParaRP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581665601"/>
                  </a:ext>
                </a:extLst>
              </a:tr>
              <a:tr h="357533">
                <a:tc>
                  <a:txBody>
                    <a:bodyPr/>
                    <a:lstStyle/>
                    <a:p>
                      <a:pPr algn="l"/>
                      <a:r>
                        <a:rPr lang="en-US" sz="1500" b="0">
                          <a:solidFill>
                            <a:srgbClr val="4F4F4F"/>
                          </a:solidFill>
                          <a:effectLst/>
                        </a:rPr>
                        <a:t>Pytorch</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500" b="0">
                          <a:solidFill>
                            <a:srgbClr val="4F4F4F"/>
                          </a:solidFill>
                          <a:effectLst/>
                        </a:rPr>
                        <a:t>Onnx</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500" b="0">
                          <a:solidFill>
                            <a:srgbClr val="4F4F4F"/>
                          </a:solidFill>
                          <a:effectLst/>
                        </a:rPr>
                        <a:t>中</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500" b="0">
                          <a:solidFill>
                            <a:srgbClr val="4F4F4F"/>
                          </a:solidFill>
                          <a:effectLst/>
                        </a:rPr>
                        <a:t>165</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500" b="0">
                          <a:solidFill>
                            <a:srgbClr val="4F4F4F"/>
                          </a:solidFill>
                          <a:effectLst/>
                        </a:rPr>
                        <a:t>低</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44853749"/>
                  </a:ext>
                </a:extLst>
              </a:tr>
              <a:tr h="584241">
                <a:tc>
                  <a:txBody>
                    <a:bodyPr/>
                    <a:lstStyle/>
                    <a:p>
                      <a:pPr algn="l"/>
                      <a:br>
                        <a:rPr lang="zh-CN" altLang="en-US" sz="1500" b="0">
                          <a:solidFill>
                            <a:srgbClr val="4F4F4F"/>
                          </a:solidFill>
                          <a:effectLst/>
                        </a:rPr>
                      </a:br>
                      <a:endParaRPr lang="zh-CN" altLang="en-US" sz="1500" b="0">
                        <a:solidFill>
                          <a:srgbClr val="4F4F4F"/>
                        </a:solidFill>
                        <a:effectLst/>
                      </a:endParaRP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sz="1500" b="0">
                          <a:solidFill>
                            <a:srgbClr val="4F4F4F"/>
                          </a:solidFill>
                          <a:effectLst/>
                        </a:rPr>
                        <a:t>Torchscripts</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500" b="0">
                          <a:solidFill>
                            <a:srgbClr val="4F4F4F"/>
                          </a:solidFill>
                          <a:effectLst/>
                        </a:rPr>
                        <a:t>较高</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500" b="0">
                          <a:solidFill>
                            <a:srgbClr val="4F4F4F"/>
                          </a:solidFill>
                          <a:effectLst/>
                        </a:rPr>
                        <a:t>566</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sz="1500" b="0">
                          <a:solidFill>
                            <a:srgbClr val="4F4F4F"/>
                          </a:solidFill>
                          <a:effectLst/>
                        </a:rPr>
                        <a:t>高</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531318120"/>
                  </a:ext>
                </a:extLst>
              </a:tr>
              <a:tr h="584241">
                <a:tc>
                  <a:txBody>
                    <a:bodyPr/>
                    <a:lstStyle/>
                    <a:p>
                      <a:pPr algn="l"/>
                      <a:br>
                        <a:rPr lang="zh-CN" altLang="en-US" sz="1500" b="0">
                          <a:solidFill>
                            <a:srgbClr val="4F4F4F"/>
                          </a:solidFill>
                          <a:effectLst/>
                        </a:rPr>
                      </a:br>
                      <a:endParaRPr lang="zh-CN" altLang="en-US" sz="1500" b="0">
                        <a:solidFill>
                          <a:srgbClr val="4F4F4F"/>
                        </a:solidFill>
                        <a:effectLst/>
                      </a:endParaRP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500" b="0">
                          <a:solidFill>
                            <a:srgbClr val="4F4F4F"/>
                          </a:solidFill>
                          <a:effectLst/>
                        </a:rPr>
                        <a:t>Torch PKL + Python</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500" b="0">
                          <a:solidFill>
                            <a:srgbClr val="4F4F4F"/>
                          </a:solidFill>
                          <a:effectLst/>
                        </a:rPr>
                        <a:t>高</a:t>
                      </a: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br>
                        <a:rPr lang="zh-CN" altLang="en-US" sz="1500" b="0">
                          <a:solidFill>
                            <a:srgbClr val="4F4F4F"/>
                          </a:solidFill>
                          <a:effectLst/>
                        </a:rPr>
                      </a:br>
                      <a:endParaRPr lang="zh-CN" altLang="en-US" sz="1500" b="0">
                        <a:solidFill>
                          <a:srgbClr val="4F4F4F"/>
                        </a:solidFill>
                        <a:effectLst/>
                      </a:endParaRP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br>
                        <a:rPr lang="zh-CN" altLang="en-US" sz="1500" b="0" dirty="0">
                          <a:solidFill>
                            <a:srgbClr val="4F4F4F"/>
                          </a:solidFill>
                          <a:effectLst/>
                        </a:rPr>
                      </a:br>
                      <a:endParaRPr lang="zh-CN" altLang="en-US" sz="1500" b="0" dirty="0">
                        <a:solidFill>
                          <a:srgbClr val="4F4F4F"/>
                        </a:solidFill>
                        <a:effectLst/>
                      </a:endParaRPr>
                    </a:p>
                  </a:txBody>
                  <a:tcPr marL="65412" marR="65412" marT="65412" marB="65412"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04656232"/>
                  </a:ext>
                </a:extLst>
              </a:tr>
            </a:tbl>
          </a:graphicData>
        </a:graphic>
      </p:graphicFrame>
    </p:spTree>
    <p:extLst>
      <p:ext uri="{BB962C8B-B14F-4D97-AF65-F5344CB8AC3E}">
        <p14:creationId xmlns:p14="http://schemas.microsoft.com/office/powerpoint/2010/main" val="22378963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980728"/>
            <a:ext cx="10963473" cy="4824536"/>
          </a:xfrm>
          <a:prstGeom prst="rect">
            <a:avLst/>
          </a:prstGeom>
          <a:noFill/>
        </p:spPr>
        <p:txBody>
          <a:bodyPr anchor="ct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9600"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转换模块</a:t>
            </a:r>
            <a:endParaRPr lang="en-US" altLang="zh-CN" sz="9600"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endParaRPr>
          </a:p>
          <a:p>
            <a:pPr algn="ctr"/>
            <a:r>
              <a:rPr kumimoji="1" lang="zh-CN" altLang="en-US" sz="9600" b="0" dirty="0">
                <a:solidFill>
                  <a:srgbClr val="C00000"/>
                </a:solidFill>
                <a:latin typeface="Futura Medium" panose="020B0602020204020303" pitchFamily="34" charset="-79"/>
                <a:cs typeface="Futura Medium" panose="020B0602020204020303" pitchFamily="34" charset="-79"/>
                <a:sym typeface="Huawei Sans" panose="020C0503030203020204" pitchFamily="34" charset="0"/>
              </a:rPr>
              <a:t>架构与原理</a:t>
            </a:r>
            <a:endParaRPr kumimoji="1" lang="zh-CN" altLang="en-US" sz="9600" b="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6959623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46E4E13-DDAD-1140-B0C0-E58D3D7FA7A9}"/>
              </a:ext>
            </a:extLst>
          </p:cNvPr>
          <p:cNvSpPr>
            <a:spLocks noGrp="1"/>
          </p:cNvSpPr>
          <p:nvPr>
            <p:ph type="title"/>
          </p:nvPr>
        </p:nvSpPr>
        <p:spPr/>
        <p:txBody>
          <a:bodyPr/>
          <a:lstStyle/>
          <a:p>
            <a:r>
              <a:rPr lang="zh-CN" altLang="en-US" dirty="0"/>
              <a:t>业界做法</a:t>
            </a:r>
          </a:p>
        </p:txBody>
      </p:sp>
      <p:sp>
        <p:nvSpPr>
          <p:cNvPr id="5" name="内容占位符 4">
            <a:extLst>
              <a:ext uri="{FF2B5EF4-FFF2-40B4-BE49-F238E27FC236}">
                <a16:creationId xmlns:a16="http://schemas.microsoft.com/office/drawing/2014/main" id="{B3161350-7D7C-5345-948B-D963D8E89F43}"/>
              </a:ext>
            </a:extLst>
          </p:cNvPr>
          <p:cNvSpPr>
            <a:spLocks noGrp="1"/>
          </p:cNvSpPr>
          <p:nvPr>
            <p:ph sz="half" idx="1"/>
          </p:nvPr>
        </p:nvSpPr>
        <p:spPr/>
        <p:txBody>
          <a:bodyPr/>
          <a:lstStyle/>
          <a:p>
            <a:r>
              <a:rPr lang="zh-CN" altLang="en-US" dirty="0"/>
              <a:t>为了抹平训练框架不同的差异，比较明确的做法就是定义</a:t>
            </a:r>
            <a:r>
              <a:rPr lang="en-US" altLang="zh-CN" dirty="0"/>
              <a:t>MNN</a:t>
            </a:r>
            <a:r>
              <a:rPr lang="zh-CN" altLang="en-US" dirty="0"/>
              <a:t>自己一套算子并实现前端，基于基于此对接各个训练框架</a:t>
            </a:r>
          </a:p>
          <a:p>
            <a:br>
              <a:rPr lang="zh-CN" altLang="en-US" dirty="0"/>
            </a:br>
            <a:endParaRPr lang="zh-CN" altLang="en-US" dirty="0"/>
          </a:p>
        </p:txBody>
      </p:sp>
      <p:pic>
        <p:nvPicPr>
          <p:cNvPr id="6" name="图片 5">
            <a:extLst>
              <a:ext uri="{FF2B5EF4-FFF2-40B4-BE49-F238E27FC236}">
                <a16:creationId xmlns:a16="http://schemas.microsoft.com/office/drawing/2014/main" id="{F8157635-75A4-274F-8955-73923AC1A292}"/>
              </a:ext>
            </a:extLst>
          </p:cNvPr>
          <p:cNvPicPr>
            <a:picLocks noChangeAspect="1"/>
          </p:cNvPicPr>
          <p:nvPr/>
        </p:nvPicPr>
        <p:blipFill>
          <a:blip r:embed="rId2"/>
          <a:stretch>
            <a:fillRect/>
          </a:stretch>
        </p:blipFill>
        <p:spPr>
          <a:xfrm>
            <a:off x="2676371" y="2603422"/>
            <a:ext cx="6858000" cy="3403600"/>
          </a:xfrm>
          <a:prstGeom prst="rect">
            <a:avLst/>
          </a:prstGeom>
        </p:spPr>
      </p:pic>
    </p:spTree>
    <p:extLst>
      <p:ext uri="{BB962C8B-B14F-4D97-AF65-F5344CB8AC3E}">
        <p14:creationId xmlns:p14="http://schemas.microsoft.com/office/powerpoint/2010/main" val="1906034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30441</TotalTime>
  <Words>404</Words>
  <Application>Microsoft Macintosh PowerPoint</Application>
  <PresentationFormat>自定义</PresentationFormat>
  <Paragraphs>95</Paragraphs>
  <Slides>14</Slides>
  <Notes>2</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14</vt:i4>
      </vt:variant>
    </vt:vector>
  </HeadingPairs>
  <TitlesOfParts>
    <vt:vector size="36"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推理系统系列模型转换与优化</vt:lpstr>
      <vt:lpstr>PowerPoint 演示文稿</vt:lpstr>
      <vt:lpstr>PowerPoint 演示文稿</vt:lpstr>
      <vt:lpstr>推理引擎架构</vt:lpstr>
      <vt:lpstr>PowerPoint 演示文稿</vt:lpstr>
      <vt:lpstr>Challenge</vt:lpstr>
      <vt:lpstr>PowerPoint 演示文稿</vt:lpstr>
      <vt:lpstr>PowerPoint 演示文稿</vt:lpstr>
      <vt:lpstr>业界做法</vt:lpstr>
      <vt:lpstr>开发推理程序</vt:lpstr>
      <vt:lpstr>PowerPoint 演示文稿</vt:lpstr>
      <vt:lpstr>PowerPoint 演示文稿</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4900</cp:revision>
  <dcterms:created xsi:type="dcterms:W3CDTF">2015-01-14T10:38:57Z</dcterms:created>
  <dcterms:modified xsi:type="dcterms:W3CDTF">2023-01-20T01:52:56Z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